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365" r:id="rId3"/>
    <p:sldId id="366" r:id="rId4"/>
    <p:sldId id="358" r:id="rId5"/>
    <p:sldId id="357" r:id="rId6"/>
    <p:sldId id="359" r:id="rId7"/>
    <p:sldId id="360" r:id="rId8"/>
    <p:sldId id="353" r:id="rId9"/>
    <p:sldId id="356" r:id="rId10"/>
    <p:sldId id="364" r:id="rId11"/>
    <p:sldId id="355" r:id="rId12"/>
    <p:sldId id="363" r:id="rId13"/>
    <p:sldId id="354" r:id="rId14"/>
    <p:sldId id="361" r:id="rId15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E5815"/>
    <a:srgbClr val="0452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39" autoAdjust="0"/>
    <p:restoredTop sz="94694" autoAdjust="0"/>
  </p:normalViewPr>
  <p:slideViewPr>
    <p:cSldViewPr>
      <p:cViewPr varScale="1">
        <p:scale>
          <a:sx n="121" d="100"/>
          <a:sy n="121" d="100"/>
        </p:scale>
        <p:origin x="2368" y="1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2592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CA2BCD-BCEC-2C46-A214-526C0F86D332}" type="datetimeFigureOut">
              <a:rPr lang="fr-FR" smtClean="0"/>
              <a:t>15/06/2019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1847A1-CC22-D54F-BCBB-922CDC07B0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666911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0BC5FE-5C88-E640-9676-182628D0AD12}" type="datetimeFigureOut">
              <a:rPr lang="fr-FR" smtClean="0"/>
              <a:t>15/06/2019</a:t>
            </a:fld>
            <a:endParaRPr lang="fr-FR"/>
          </a:p>
        </p:txBody>
      </p:sp>
      <p:sp>
        <p:nvSpPr>
          <p:cNvPr id="4" name="Espace réservé de l’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58E774-C23D-D64F-8104-47003B5A065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01259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8E774-C23D-D64F-8104-47003B5A0654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03452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3568" y="5013176"/>
            <a:ext cx="7772400" cy="1470025"/>
          </a:xfrm>
        </p:spPr>
        <p:txBody>
          <a:bodyPr/>
          <a:lstStyle/>
          <a:p>
            <a:r>
              <a:rPr lang="fr-FR"/>
              <a:t>Cliquez et modifiez le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70341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 + im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fr-FR"/>
              <a:t>Cliquez et modifiez le titre</a:t>
            </a:r>
            <a:endParaRPr lang="fr-FR" dirty="0"/>
          </a:p>
        </p:txBody>
      </p:sp>
      <p:sp>
        <p:nvSpPr>
          <p:cNvPr id="8" name="Espace réservé pour une image 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68063" cy="5445125"/>
          </a:xfrm>
          <a:custGeom>
            <a:avLst/>
            <a:gdLst>
              <a:gd name="connsiteX0" fmla="*/ 0 w 9144000"/>
              <a:gd name="connsiteY0" fmla="*/ 0 h 5445125"/>
              <a:gd name="connsiteX1" fmla="*/ 9144000 w 9144000"/>
              <a:gd name="connsiteY1" fmla="*/ 0 h 5445125"/>
              <a:gd name="connsiteX2" fmla="*/ 9144000 w 9144000"/>
              <a:gd name="connsiteY2" fmla="*/ 5445125 h 5445125"/>
              <a:gd name="connsiteX3" fmla="*/ 0 w 9144000"/>
              <a:gd name="connsiteY3" fmla="*/ 5445125 h 5445125"/>
              <a:gd name="connsiteX4" fmla="*/ 0 w 9144000"/>
              <a:gd name="connsiteY4" fmla="*/ 0 h 5445125"/>
              <a:gd name="connsiteX0" fmla="*/ 0 w 9168063"/>
              <a:gd name="connsiteY0" fmla="*/ 0 h 5445125"/>
              <a:gd name="connsiteX1" fmla="*/ 9144000 w 9168063"/>
              <a:gd name="connsiteY1" fmla="*/ 0 h 5445125"/>
              <a:gd name="connsiteX2" fmla="*/ 9144000 w 9168063"/>
              <a:gd name="connsiteY2" fmla="*/ 5445125 h 5445125"/>
              <a:gd name="connsiteX3" fmla="*/ 9168063 w 9168063"/>
              <a:gd name="connsiteY3" fmla="*/ 5429083 h 5445125"/>
              <a:gd name="connsiteX4" fmla="*/ 0 w 9168063"/>
              <a:gd name="connsiteY4" fmla="*/ 0 h 5445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68063" h="5445125">
                <a:moveTo>
                  <a:pt x="0" y="0"/>
                </a:moveTo>
                <a:lnTo>
                  <a:pt x="9144000" y="0"/>
                </a:lnTo>
                <a:lnTo>
                  <a:pt x="9144000" y="5445125"/>
                </a:lnTo>
                <a:lnTo>
                  <a:pt x="9168063" y="5429083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/>
          <a:p>
            <a:r>
              <a:rPr lang="fr-FR"/>
              <a:t>Faire glisser l'image vers l'espace réservé ou cliquer sur l'icône pour l'ajouter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1904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1628800"/>
            <a:ext cx="3635896" cy="136815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et modifiez le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" y="2996952"/>
            <a:ext cx="3635896" cy="5760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344614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contenu bandeau vertica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259632" y="1556792"/>
            <a:ext cx="7427168" cy="4525963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3"/>
              </a:buClr>
              <a:buFont typeface="Arial" pitchFamily="34" charset="0"/>
              <a:buChar char="►"/>
              <a:defRPr sz="2800"/>
            </a:lvl1pPr>
            <a:lvl2pPr marL="742950" indent="-285750">
              <a:buClr>
                <a:schemeClr val="accent1"/>
              </a:buClr>
              <a:buFont typeface="Arial" pitchFamily="34" charset="0"/>
              <a:buChar char="►"/>
              <a:defRPr sz="2400" b="0" i="0"/>
            </a:lvl2pPr>
            <a:lvl3pPr marL="1143000" indent="-228600">
              <a:buClr>
                <a:schemeClr val="bg2">
                  <a:lumMod val="75000"/>
                </a:schemeClr>
              </a:buClr>
              <a:buFont typeface="Arial" pitchFamily="34" charset="0"/>
              <a:buChar char="►"/>
              <a:defRPr sz="2000" b="0" i="0"/>
            </a:lvl3pPr>
            <a:lvl4pPr>
              <a:defRPr sz="1800" b="0" i="0"/>
            </a:lvl4pPr>
            <a:lvl5pPr>
              <a:defRPr sz="1800" b="0" i="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0" y="6381328"/>
            <a:ext cx="1043608" cy="365125"/>
          </a:xfrm>
          <a:prstGeom prst="rect">
            <a:avLst/>
          </a:prstGeom>
        </p:spPr>
        <p:txBody>
          <a:bodyPr/>
          <a:lstStyle/>
          <a:p>
            <a:r>
              <a:rPr lang="fr-FR"/>
              <a:t>Hydraulique Fondamentale  Olivier THUAL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100392" y="6381328"/>
            <a:ext cx="981472" cy="365125"/>
          </a:xfrm>
          <a:prstGeom prst="rect">
            <a:avLst/>
          </a:prstGeom>
        </p:spPr>
        <p:txBody>
          <a:bodyPr/>
          <a:lstStyle/>
          <a:p>
            <a:fld id="{57276DA7-6462-4495-965D-E91F9F2D8518}" type="slidenum">
              <a:rPr lang="fr-FR" smtClean="0"/>
              <a:t>‹N°›</a:t>
            </a:fld>
            <a:endParaRPr lang="fr-FR"/>
          </a:p>
        </p:txBody>
      </p:sp>
      <p:sp>
        <p:nvSpPr>
          <p:cNvPr id="11" name="Titre 10"/>
          <p:cNvSpPr>
            <a:spLocks noGrp="1"/>
          </p:cNvSpPr>
          <p:nvPr>
            <p:ph type="title"/>
          </p:nvPr>
        </p:nvSpPr>
        <p:spPr>
          <a:xfrm>
            <a:off x="1187624" y="116632"/>
            <a:ext cx="6480720" cy="720080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fr-FR"/>
              <a:t>Cliquez et modifiez le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57885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contenu bandeau horizonta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1560" y="1412776"/>
            <a:ext cx="7848872" cy="4525963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3"/>
              </a:buClr>
              <a:buFont typeface="Arial" pitchFamily="34" charset="0"/>
              <a:buChar char="►"/>
              <a:defRPr sz="2800"/>
            </a:lvl1pPr>
            <a:lvl2pPr marL="742950" indent="-285750">
              <a:buClr>
                <a:schemeClr val="accent1"/>
              </a:buClr>
              <a:buFont typeface="Arial" pitchFamily="34" charset="0"/>
              <a:buChar char="►"/>
              <a:defRPr sz="2400"/>
            </a:lvl2pPr>
            <a:lvl3pPr marL="1143000" indent="-228600">
              <a:buClr>
                <a:schemeClr val="bg2">
                  <a:lumMod val="75000"/>
                </a:schemeClr>
              </a:buClr>
              <a:buFont typeface="Arial" pitchFamily="34" charset="0"/>
              <a:buChar char="►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1043608" y="6165304"/>
            <a:ext cx="2374715" cy="493516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txBody>
          <a:bodyPr/>
          <a:lstStyle>
            <a:lvl1pPr>
              <a:defRPr sz="1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algn="ctr"/>
            <a:r>
              <a:rPr lang="fr-FR" dirty="0"/>
              <a:t>Hydraulique Fondamentale  </a:t>
            </a:r>
          </a:p>
          <a:p>
            <a:pPr algn="ctr"/>
            <a:r>
              <a:rPr lang="fr-FR" dirty="0"/>
              <a:t>Olivier THUAL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460432" y="6381328"/>
            <a:ext cx="504056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BC3524F-CCCD-2E4F-BF07-1E492E212E12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1" name="Titre 10"/>
          <p:cNvSpPr>
            <a:spLocks noGrp="1"/>
          </p:cNvSpPr>
          <p:nvPr>
            <p:ph type="title"/>
          </p:nvPr>
        </p:nvSpPr>
        <p:spPr>
          <a:xfrm>
            <a:off x="539552" y="116632"/>
            <a:ext cx="6480720" cy="720080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fr-FR"/>
              <a:t>Cliquez et modifiez le titre</a:t>
            </a:r>
            <a:endParaRPr lang="fr-FR" dirty="0"/>
          </a:p>
        </p:txBody>
      </p:sp>
      <p:sp>
        <p:nvSpPr>
          <p:cNvPr id="6" name="Espace réservé de la date 4"/>
          <p:cNvSpPr txBox="1">
            <a:spLocks/>
          </p:cNvSpPr>
          <p:nvPr userDrawn="1"/>
        </p:nvSpPr>
        <p:spPr>
          <a:xfrm>
            <a:off x="3635896" y="6165304"/>
            <a:ext cx="2880320" cy="493516"/>
          </a:xfrm>
          <a:prstGeom prst="rect">
            <a:avLst/>
          </a:prstGeom>
          <a:ln>
            <a:solidFill>
              <a:srgbClr val="04529A"/>
            </a:solidFill>
          </a:ln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1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Chapitre 7</a:t>
            </a:r>
          </a:p>
          <a:p>
            <a:pPr algn="l"/>
            <a:r>
              <a:rPr lang="fr-FR" sz="1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Ouvertures</a:t>
            </a: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7289" y="6453336"/>
            <a:ext cx="801055" cy="340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0248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1187624" y="5373216"/>
            <a:ext cx="6912768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2704160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60" r:id="rId5"/>
  </p:sldLayoutIdLst>
  <p:hf hdr="0" ftr="0"/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7.emf"/><Relationship Id="rId4" Type="http://schemas.openxmlformats.org/officeDocument/2006/relationships/image" Target="../media/image4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1.emf"/><Relationship Id="rId4" Type="http://schemas.openxmlformats.org/officeDocument/2006/relationships/image" Target="../media/image50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emf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4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emf"/><Relationship Id="rId7" Type="http://schemas.openxmlformats.org/officeDocument/2006/relationships/image" Target="../media/image60.emf"/><Relationship Id="rId2" Type="http://schemas.openxmlformats.org/officeDocument/2006/relationships/image" Target="../media/image55.emf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9.emf"/><Relationship Id="rId5" Type="http://schemas.openxmlformats.org/officeDocument/2006/relationships/image" Target="../media/image58.emf"/><Relationship Id="rId4" Type="http://schemas.openxmlformats.org/officeDocument/2006/relationships/image" Target="../media/image57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emf"/><Relationship Id="rId3" Type="http://schemas.openxmlformats.org/officeDocument/2006/relationships/image" Target="../media/image62.emf"/><Relationship Id="rId7" Type="http://schemas.openxmlformats.org/officeDocument/2006/relationships/image" Target="../media/image66.emf"/><Relationship Id="rId12" Type="http://schemas.openxmlformats.org/officeDocument/2006/relationships/image" Target="../media/image20.emf"/><Relationship Id="rId2" Type="http://schemas.openxmlformats.org/officeDocument/2006/relationships/image" Target="../media/image61.emf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5.emf"/><Relationship Id="rId11" Type="http://schemas.openxmlformats.org/officeDocument/2006/relationships/image" Target="../media/image70.emf"/><Relationship Id="rId5" Type="http://schemas.openxmlformats.org/officeDocument/2006/relationships/image" Target="../media/image64.emf"/><Relationship Id="rId10" Type="http://schemas.openxmlformats.org/officeDocument/2006/relationships/image" Target="../media/image69.emf"/><Relationship Id="rId4" Type="http://schemas.openxmlformats.org/officeDocument/2006/relationships/image" Target="../media/image63.emf"/><Relationship Id="rId9" Type="http://schemas.openxmlformats.org/officeDocument/2006/relationships/image" Target="../media/image68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6.emf"/><Relationship Id="rId4" Type="http://schemas.openxmlformats.org/officeDocument/2006/relationships/image" Target="../media/image1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7" Type="http://schemas.openxmlformats.org/officeDocument/2006/relationships/image" Target="../media/image26.em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.emf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emf"/><Relationship Id="rId3" Type="http://schemas.openxmlformats.org/officeDocument/2006/relationships/image" Target="../media/image29.emf"/><Relationship Id="rId7" Type="http://schemas.openxmlformats.org/officeDocument/2006/relationships/image" Target="../media/image33.emf"/><Relationship Id="rId12" Type="http://schemas.openxmlformats.org/officeDocument/2006/relationships/image" Target="../media/image20.emf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2.emf"/><Relationship Id="rId11" Type="http://schemas.openxmlformats.org/officeDocument/2006/relationships/image" Target="../media/image37.emf"/><Relationship Id="rId5" Type="http://schemas.openxmlformats.org/officeDocument/2006/relationships/image" Target="../media/image31.emf"/><Relationship Id="rId10" Type="http://schemas.openxmlformats.org/officeDocument/2006/relationships/image" Target="../media/image36.emf"/><Relationship Id="rId4" Type="http://schemas.openxmlformats.org/officeDocument/2006/relationships/image" Target="../media/image30.emf"/><Relationship Id="rId9" Type="http://schemas.openxmlformats.org/officeDocument/2006/relationships/image" Target="../media/image35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2.emf"/><Relationship Id="rId5" Type="http://schemas.openxmlformats.org/officeDocument/2006/relationships/image" Target="../media/image41.emf"/><Relationship Id="rId4" Type="http://schemas.openxmlformats.org/officeDocument/2006/relationships/image" Target="../media/image40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Chapitre 7</a:t>
            </a:r>
            <a:br>
              <a:rPr lang="fr-FR" dirty="0"/>
            </a:br>
            <a:r>
              <a:rPr lang="fr-FR" dirty="0"/>
              <a:t>Ouvertures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942" y="44624"/>
            <a:ext cx="2769538" cy="3960440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107504" y="471431"/>
            <a:ext cx="5616624" cy="923330"/>
          </a:xfrm>
          <a:prstGeom prst="rect">
            <a:avLst/>
          </a:prstGeom>
          <a:solidFill>
            <a:srgbClr val="FE5815"/>
          </a:solidFill>
          <a:ln w="1270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dirty="0"/>
              <a:t>Dans le cadre de la </a:t>
            </a:r>
          </a:p>
          <a:p>
            <a:pPr algn="ctr"/>
            <a:r>
              <a:rPr lang="fr-FR" dirty="0"/>
              <a:t>Formation « Hydraulique Fondamentale »</a:t>
            </a:r>
          </a:p>
          <a:p>
            <a:pPr algn="ctr"/>
            <a:r>
              <a:rPr lang="fr-FR" dirty="0"/>
              <a:t>Unité de Formation pour la Performance Industrielle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251520" y="3596279"/>
            <a:ext cx="1655261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fr-FR" dirty="0"/>
              <a:t>Olivier THUAL</a:t>
            </a:r>
          </a:p>
          <a:p>
            <a:pPr algn="ctr"/>
            <a:r>
              <a:rPr lang="fr-FR" dirty="0"/>
              <a:t>Toulouse INP</a:t>
            </a:r>
          </a:p>
          <a:p>
            <a:pPr algn="ctr"/>
            <a:r>
              <a:rPr lang="fr-FR" dirty="0"/>
              <a:t>ENSEEIHT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757761" y="2797183"/>
            <a:ext cx="4316110" cy="369332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/>
              <a:t>en </a:t>
            </a:r>
            <a:r>
              <a:rPr lang="fr-FR" dirty="0"/>
              <a:t>collaboration avec l’INP-ENSEEIHT</a:t>
            </a: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761" y="1484784"/>
            <a:ext cx="2529247" cy="1075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7414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r>
              <a:rPr lang="fr-FR"/>
              <a:t>Hydraulique Fondamentale  </a:t>
            </a:r>
          </a:p>
          <a:p>
            <a:pPr algn="ctr"/>
            <a:r>
              <a:rPr lang="fr-FR"/>
              <a:t>Olivier THUAL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3524F-CCCD-2E4F-BF07-1E492E212E12}" type="slidenum">
              <a:rPr lang="fr-FR" smtClean="0"/>
              <a:pPr/>
              <a:t>10</a:t>
            </a:fld>
            <a:endParaRPr lang="fr-FR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720080"/>
          </a:xfrm>
        </p:spPr>
        <p:txBody>
          <a:bodyPr>
            <a:normAutofit fontScale="90000"/>
          </a:bodyPr>
          <a:lstStyle/>
          <a:p>
            <a:r>
              <a:rPr lang="fr-FR" dirty="0"/>
              <a:t>Courbe caractéristique d’un réseau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916832"/>
            <a:ext cx="6361407" cy="3960440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578074" y="827420"/>
            <a:ext cx="2069797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dirty="0"/>
              <a:t>Réseau en charge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6112425" y="790487"/>
            <a:ext cx="2852063" cy="4062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dirty="0"/>
              <a:t>Réseau avec surface libre</a:t>
            </a: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7664" y="1442616"/>
            <a:ext cx="2374900" cy="3302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pic>
        <p:nvPicPr>
          <p:cNvPr id="10" name="Imag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8024" y="1442616"/>
            <a:ext cx="2933700" cy="3302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31840" y="832644"/>
            <a:ext cx="2501900" cy="2921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3771102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r>
              <a:rPr lang="fr-FR"/>
              <a:t>Hydraulique Fondamentale  </a:t>
            </a:r>
          </a:p>
          <a:p>
            <a:pPr algn="ctr"/>
            <a:r>
              <a:rPr lang="fr-FR"/>
              <a:t>Olivier THUAL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3524F-CCCD-2E4F-BF07-1E492E212E12}" type="slidenum">
              <a:rPr lang="fr-FR" smtClean="0"/>
              <a:pPr/>
              <a:t>11</a:t>
            </a:fld>
            <a:endParaRPr lang="fr-FR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179512" y="116632"/>
            <a:ext cx="7488832" cy="720080"/>
          </a:xfrm>
        </p:spPr>
        <p:txBody>
          <a:bodyPr>
            <a:normAutofit fontScale="90000"/>
          </a:bodyPr>
          <a:lstStyle/>
          <a:p>
            <a:r>
              <a:rPr lang="fr-FR" dirty="0"/>
              <a:t>Courbe caractéristique </a:t>
            </a:r>
            <a:r>
              <a:rPr lang="fr-FR"/>
              <a:t>d’une pompe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3451" y="2120331"/>
            <a:ext cx="6465710" cy="3793217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575376"/>
            <a:ext cx="1955800" cy="140970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544" y="1034594"/>
            <a:ext cx="3086100" cy="3429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pic>
        <p:nvPicPr>
          <p:cNvPr id="9" name="Imag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8024" y="1501924"/>
            <a:ext cx="1460500" cy="3429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sp>
        <p:nvSpPr>
          <p:cNvPr id="10" name="ZoneTexte 9"/>
          <p:cNvSpPr txBox="1"/>
          <p:nvPr/>
        </p:nvSpPr>
        <p:spPr>
          <a:xfrm>
            <a:off x="4388797" y="908720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Hauteur de relèvement : 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329320" y="4221088"/>
            <a:ext cx="2088232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/>
              <a:t>Pompe immergé de la maquette orifices et ajutages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94319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r>
              <a:rPr lang="fr-FR"/>
              <a:t>Hydraulique Fondamentale  </a:t>
            </a:r>
          </a:p>
          <a:p>
            <a:pPr algn="ctr"/>
            <a:r>
              <a:rPr lang="fr-FR"/>
              <a:t>Olivier THUAL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3524F-CCCD-2E4F-BF07-1E492E212E12}" type="slidenum">
              <a:rPr lang="fr-FR" smtClean="0"/>
              <a:pPr/>
              <a:t>12</a:t>
            </a:fld>
            <a:endParaRPr lang="fr-FR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Point de fonctionnement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316608"/>
            <a:ext cx="5118100" cy="4368800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1331" y="2924944"/>
            <a:ext cx="3448918" cy="2465128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73454" y="1926173"/>
            <a:ext cx="3733800" cy="3429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7785870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r>
              <a:rPr lang="fr-FR"/>
              <a:t>Hydraulique Fondamentale  </a:t>
            </a:r>
          </a:p>
          <a:p>
            <a:pPr algn="ctr"/>
            <a:r>
              <a:rPr lang="fr-FR"/>
              <a:t>Olivier THUAL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3524F-CCCD-2E4F-BF07-1E492E212E12}" type="slidenum">
              <a:rPr lang="fr-FR" smtClean="0"/>
              <a:pPr/>
              <a:t>13</a:t>
            </a:fld>
            <a:endParaRPr lang="fr-FR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587258" y="129902"/>
            <a:ext cx="6480720" cy="720080"/>
          </a:xfrm>
        </p:spPr>
        <p:txBody>
          <a:bodyPr/>
          <a:lstStyle/>
          <a:p>
            <a:r>
              <a:rPr lang="fr-FR" dirty="0"/>
              <a:t>Exemple de réseau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2953" y="1737224"/>
            <a:ext cx="7791535" cy="4076249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02" y="3772088"/>
            <a:ext cx="723900" cy="3683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602" y="4569530"/>
            <a:ext cx="723900" cy="3683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1880" y="1116599"/>
            <a:ext cx="1930400" cy="2794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pic>
        <p:nvPicPr>
          <p:cNvPr id="9" name="Imag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3541" y="1126866"/>
            <a:ext cx="2527300" cy="2794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00192" y="1076066"/>
            <a:ext cx="1079500" cy="3302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sp>
        <p:nvSpPr>
          <p:cNvPr id="16" name="ZoneTexte 15"/>
          <p:cNvSpPr txBox="1"/>
          <p:nvPr/>
        </p:nvSpPr>
        <p:spPr>
          <a:xfrm>
            <a:off x="-34078" y="2899673"/>
            <a:ext cx="12426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/>
              <a:t>Pertes de charges : </a:t>
            </a:r>
          </a:p>
        </p:txBody>
      </p:sp>
    </p:spTree>
    <p:extLst>
      <p:ext uri="{BB962C8B-B14F-4D97-AF65-F5344CB8AC3E}">
        <p14:creationId xmlns:p14="http://schemas.microsoft.com/office/powerpoint/2010/main" val="1924459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r>
              <a:rPr lang="fr-FR"/>
              <a:t>Hydraulique Fondamentale  </a:t>
            </a:r>
          </a:p>
          <a:p>
            <a:pPr algn="ctr"/>
            <a:r>
              <a:rPr lang="fr-FR"/>
              <a:t>Olivier THUAL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3524F-CCCD-2E4F-BF07-1E492E212E12}" type="slidenum">
              <a:rPr lang="fr-FR" smtClean="0"/>
              <a:pPr/>
              <a:t>14</a:t>
            </a:fld>
            <a:endParaRPr lang="fr-FR" dirty="0"/>
          </a:p>
        </p:txBody>
      </p:sp>
      <p:pic>
        <p:nvPicPr>
          <p:cNvPr id="15" name="Imag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3100" y="3352800"/>
            <a:ext cx="177800" cy="152400"/>
          </a:xfrm>
          <a:prstGeom prst="rect">
            <a:avLst/>
          </a:prstGeom>
        </p:spPr>
      </p:pic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Calcul de débits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773739"/>
            <a:ext cx="8441060" cy="3207874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016" y="1679848"/>
            <a:ext cx="4318000" cy="381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pic>
        <p:nvPicPr>
          <p:cNvPr id="7" name="Imag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8767" y="2319412"/>
            <a:ext cx="1422400" cy="3175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pic>
        <p:nvPicPr>
          <p:cNvPr id="8" name="Imag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17269" y="2306712"/>
            <a:ext cx="1600200" cy="3302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37823" y="1928357"/>
            <a:ext cx="1498600" cy="3302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09712" y="1471157"/>
            <a:ext cx="914400" cy="2921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sp>
        <p:nvSpPr>
          <p:cNvPr id="14" name="ZoneTexte 13"/>
          <p:cNvSpPr txBox="1"/>
          <p:nvPr/>
        </p:nvSpPr>
        <p:spPr>
          <a:xfrm>
            <a:off x="251520" y="1124744"/>
            <a:ext cx="31668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Modélisation de </a:t>
            </a:r>
            <a:r>
              <a:rPr lang="fr-FR"/>
              <a:t>la pompe : </a:t>
            </a:r>
            <a:endParaRPr lang="fr-FR" dirty="0"/>
          </a:p>
        </p:txBody>
      </p:sp>
      <p:sp>
        <p:nvSpPr>
          <p:cNvPr id="17" name="ZoneTexte 16"/>
          <p:cNvSpPr txBox="1"/>
          <p:nvPr/>
        </p:nvSpPr>
        <p:spPr>
          <a:xfrm>
            <a:off x="4997347" y="2317350"/>
            <a:ext cx="1339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Calculer : </a:t>
            </a:r>
          </a:p>
        </p:txBody>
      </p:sp>
      <p:sp>
        <p:nvSpPr>
          <p:cNvPr id="18" name="ZoneTexte 17"/>
          <p:cNvSpPr txBox="1"/>
          <p:nvPr/>
        </p:nvSpPr>
        <p:spPr>
          <a:xfrm>
            <a:off x="5063093" y="969546"/>
            <a:ext cx="1628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/>
              <a:t>Premier cas : </a:t>
            </a:r>
            <a:endParaRPr lang="fr-FR" dirty="0"/>
          </a:p>
        </p:txBody>
      </p:sp>
      <p:pic>
        <p:nvPicPr>
          <p:cNvPr id="19" name="Image 1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36476" y="2400416"/>
            <a:ext cx="304800" cy="2032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sp>
        <p:nvSpPr>
          <p:cNvPr id="20" name="ZoneTexte 19"/>
          <p:cNvSpPr txBox="1"/>
          <p:nvPr/>
        </p:nvSpPr>
        <p:spPr>
          <a:xfrm>
            <a:off x="7020272" y="980728"/>
            <a:ext cx="1847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/>
              <a:t>Deuxième cas : </a:t>
            </a:r>
            <a:endParaRPr lang="fr-FR" dirty="0"/>
          </a:p>
        </p:txBody>
      </p:sp>
      <p:pic>
        <p:nvPicPr>
          <p:cNvPr id="21" name="Image 2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223022" y="1460568"/>
            <a:ext cx="1498600" cy="3302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pic>
        <p:nvPicPr>
          <p:cNvPr id="22" name="Image 2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425950" y="3327400"/>
            <a:ext cx="292100" cy="203200"/>
          </a:xfrm>
          <a:prstGeom prst="rect">
            <a:avLst/>
          </a:prstGeom>
        </p:spPr>
      </p:pic>
      <p:pic>
        <p:nvPicPr>
          <p:cNvPr id="23" name="Image 2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446984" y="2234331"/>
            <a:ext cx="292100" cy="2032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sp>
        <p:nvSpPr>
          <p:cNvPr id="24" name="ZoneTexte 23"/>
          <p:cNvSpPr txBox="1"/>
          <p:nvPr/>
        </p:nvSpPr>
        <p:spPr>
          <a:xfrm>
            <a:off x="6905279" y="2195572"/>
            <a:ext cx="1339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Calculer : </a:t>
            </a:r>
          </a:p>
        </p:txBody>
      </p:sp>
      <p:pic>
        <p:nvPicPr>
          <p:cNvPr id="25" name="Image 2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262340" y="1582316"/>
            <a:ext cx="469900" cy="190500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5063093" y="895505"/>
            <a:ext cx="1885171" cy="1818783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 26"/>
          <p:cNvSpPr/>
          <p:nvPr/>
        </p:nvSpPr>
        <p:spPr>
          <a:xfrm>
            <a:off x="7014010" y="895505"/>
            <a:ext cx="1885171" cy="1818783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5585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6486FFD5-0CD3-E242-899B-3C196531DE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r>
              <a:rPr lang="fr-FR"/>
              <a:t>Hydraulique Fondamentale  </a:t>
            </a:r>
          </a:p>
          <a:p>
            <a:pPr algn="ctr"/>
            <a:r>
              <a:rPr lang="fr-FR"/>
              <a:t>Olivier THUAL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F324069-B57B-7144-BCE4-EF6601EAD1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3524F-CCCD-2E4F-BF07-1E492E212E12}" type="slidenum">
              <a:rPr lang="fr-FR" smtClean="0"/>
              <a:pPr/>
              <a:t>2</a:t>
            </a:fld>
            <a:endParaRPr lang="fr-FR" dirty="0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38FAF196-ADE5-2B41-A788-77EE8D26D4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15. Orifices et ajutages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1180E19C-4D88-284F-931D-633821DD6575}"/>
              </a:ext>
            </a:extLst>
          </p:cNvPr>
          <p:cNvSpPr txBox="1"/>
          <p:nvPr/>
        </p:nvSpPr>
        <p:spPr>
          <a:xfrm>
            <a:off x="7956376" y="188640"/>
            <a:ext cx="1007007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fr-FR" sz="2400" dirty="0" err="1"/>
              <a:t>Exilco</a:t>
            </a:r>
            <a:endParaRPr lang="fr-FR" sz="2400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53680F81-7035-C746-A966-BEC36BBFAE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803052"/>
            <a:ext cx="2044700" cy="39370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58706B0D-E0ED-3E45-B424-F2F5385C17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703711" y="1559969"/>
            <a:ext cx="3651378" cy="522920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9F952D87-87FA-1F4F-9A26-E3B6A3118D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472" y="1377105"/>
            <a:ext cx="5298926" cy="2980080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850959B5-404B-4946-BDC2-BE62EE8FEC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9592" y="4420117"/>
            <a:ext cx="1990627" cy="1456060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F62C3995-202E-DA4C-A7F6-9824EFF1986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95217" y="1445171"/>
            <a:ext cx="2064662" cy="1549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7732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8C5E7A88-3E37-0048-9E94-91077A8D4C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r>
              <a:rPr lang="fr-FR"/>
              <a:t>Hydraulique Fondamentale  </a:t>
            </a:r>
          </a:p>
          <a:p>
            <a:pPr algn="ctr"/>
            <a:r>
              <a:rPr lang="fr-FR"/>
              <a:t>Olivier THUAL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DB1E9C3-BC39-CD42-BFB9-F0035CE4AA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3524F-CCCD-2E4F-BF07-1E492E212E12}" type="slidenum">
              <a:rPr lang="fr-FR" smtClean="0"/>
              <a:pPr/>
              <a:t>3</a:t>
            </a:fld>
            <a:endParaRPr lang="fr-FR" dirty="0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95D9B9D3-36DA-B043-B820-7B8479076A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16. Point de fonctionnement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3694272-B78B-3540-A74A-87A3EC039E0A}"/>
              </a:ext>
            </a:extLst>
          </p:cNvPr>
          <p:cNvSpPr txBox="1"/>
          <p:nvPr/>
        </p:nvSpPr>
        <p:spPr>
          <a:xfrm>
            <a:off x="7956376" y="188640"/>
            <a:ext cx="1007007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fr-FR" sz="2400" dirty="0" err="1"/>
              <a:t>Exilco</a:t>
            </a:r>
            <a:endParaRPr lang="fr-FR" sz="2400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21AB4EC0-5771-4A43-9B66-A37960C6EC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893" y="908403"/>
            <a:ext cx="3456384" cy="2950363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554ABD76-8AF6-8A40-9D3F-1966258A86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2040" y="2705870"/>
            <a:ext cx="3711636" cy="3309907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E5E880D7-C349-3549-820A-F152D69015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7904" y="692804"/>
            <a:ext cx="3149558" cy="1953214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D7DFCDE6-ACB5-F44F-927D-C896C6ABA2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3561" y="4074365"/>
            <a:ext cx="2610653" cy="1848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8765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r>
              <a:rPr lang="fr-FR"/>
              <a:t>Hydraulique Fondamentale  </a:t>
            </a:r>
          </a:p>
          <a:p>
            <a:pPr algn="ctr"/>
            <a:r>
              <a:rPr lang="fr-FR"/>
              <a:t>Olivier THUAL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3524F-CCCD-2E4F-BF07-1E492E212E12}" type="slidenum">
              <a:rPr lang="fr-FR" smtClean="0"/>
              <a:pPr/>
              <a:t>4</a:t>
            </a:fld>
            <a:endParaRPr lang="fr-FR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323528" y="119473"/>
            <a:ext cx="6480720" cy="720080"/>
          </a:xfrm>
        </p:spPr>
        <p:txBody>
          <a:bodyPr/>
          <a:lstStyle/>
          <a:p>
            <a:r>
              <a:rPr lang="fr-FR" dirty="0"/>
              <a:t>Débit théorique de </a:t>
            </a:r>
            <a:r>
              <a:rPr lang="fr-FR" dirty="0" err="1"/>
              <a:t>Toricelli</a:t>
            </a:r>
            <a:r>
              <a:rPr lang="fr-FR" dirty="0"/>
              <a:t> </a:t>
            </a: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552" y="2055666"/>
            <a:ext cx="8207896" cy="3893614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600" y="1095524"/>
            <a:ext cx="4457700" cy="7493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192" y="1307108"/>
            <a:ext cx="1955800" cy="3937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57788" y="1366292"/>
            <a:ext cx="469900" cy="19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215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r>
              <a:rPr lang="fr-FR"/>
              <a:t>Hydraulique Fondamentale  </a:t>
            </a:r>
          </a:p>
          <a:p>
            <a:pPr algn="ctr"/>
            <a:r>
              <a:rPr lang="fr-FR"/>
              <a:t>Olivier THUAL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3524F-CCCD-2E4F-BF07-1E492E212E12}" type="slidenum">
              <a:rPr lang="fr-FR" smtClean="0"/>
              <a:pPr/>
              <a:t>5</a:t>
            </a:fld>
            <a:endParaRPr lang="fr-FR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539552" y="116632"/>
            <a:ext cx="6768752" cy="720080"/>
          </a:xfrm>
        </p:spPr>
        <p:txBody>
          <a:bodyPr>
            <a:normAutofit/>
          </a:bodyPr>
          <a:lstStyle/>
          <a:p>
            <a:r>
              <a:rPr lang="fr-FR" dirty="0"/>
              <a:t>Débit réel </a:t>
            </a:r>
            <a:r>
              <a:rPr lang="fr-FR"/>
              <a:t>à travers un orifice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815" y="2920598"/>
            <a:ext cx="7344816" cy="2008229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423" y="1053662"/>
            <a:ext cx="1701800" cy="2921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5223" y="1564406"/>
            <a:ext cx="1346200" cy="2921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85235" y="1033259"/>
            <a:ext cx="2006600" cy="2921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pic>
        <p:nvPicPr>
          <p:cNvPr id="9" name="Imag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15435" y="1521906"/>
            <a:ext cx="1346200" cy="2921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pic>
        <p:nvPicPr>
          <p:cNvPr id="10" name="Imag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54635" y="2170452"/>
            <a:ext cx="5537200" cy="3937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sp>
        <p:nvSpPr>
          <p:cNvPr id="11" name="ZoneTexte 10"/>
          <p:cNvSpPr txBox="1"/>
          <p:nvPr/>
        </p:nvSpPr>
        <p:spPr>
          <a:xfrm>
            <a:off x="989985" y="5314598"/>
            <a:ext cx="71824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Le coefficient correcteur dépend de la forme des orifices </a:t>
            </a:r>
            <a:r>
              <a:rPr lang="fr-FR"/>
              <a:t>ou ajutages</a:t>
            </a:r>
          </a:p>
        </p:txBody>
      </p:sp>
    </p:spTree>
    <p:extLst>
      <p:ext uri="{BB962C8B-B14F-4D97-AF65-F5344CB8AC3E}">
        <p14:creationId xmlns:p14="http://schemas.microsoft.com/office/powerpoint/2010/main" val="11723287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r>
              <a:rPr lang="fr-FR"/>
              <a:t>Hydraulique Fondamentale  </a:t>
            </a:r>
          </a:p>
          <a:p>
            <a:pPr algn="ctr"/>
            <a:r>
              <a:rPr lang="fr-FR"/>
              <a:t>Olivier THUAL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3524F-CCCD-2E4F-BF07-1E492E212E12}" type="slidenum">
              <a:rPr lang="fr-FR" smtClean="0"/>
              <a:pPr/>
              <a:t>6</a:t>
            </a:fld>
            <a:endParaRPr lang="fr-FR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Orifices et ajutages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980728"/>
            <a:ext cx="7421059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462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r>
              <a:rPr lang="fr-FR"/>
              <a:t>Hydraulique Fondamentale  </a:t>
            </a:r>
          </a:p>
          <a:p>
            <a:pPr algn="ctr"/>
            <a:r>
              <a:rPr lang="fr-FR"/>
              <a:t>Olivier THUAL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3524F-CCCD-2E4F-BF07-1E492E212E12}" type="slidenum">
              <a:rPr lang="fr-FR" smtClean="0"/>
              <a:pPr/>
              <a:t>7</a:t>
            </a:fld>
            <a:endParaRPr lang="fr-FR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Coefficients correcteurs</a:t>
            </a: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181" y="1623141"/>
            <a:ext cx="8637307" cy="2265523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5562" y="1091352"/>
            <a:ext cx="1168400" cy="2921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59832" y="4365104"/>
            <a:ext cx="2133600" cy="3683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1866" y="4395138"/>
            <a:ext cx="1104900" cy="2921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pic>
        <p:nvPicPr>
          <p:cNvPr id="9" name="Imag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2091" y="4979516"/>
            <a:ext cx="2349500" cy="3683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pic>
        <p:nvPicPr>
          <p:cNvPr id="10" name="Imag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47864" y="4979516"/>
            <a:ext cx="1943100" cy="3937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00192" y="4979516"/>
            <a:ext cx="2692400" cy="381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76056" y="5589240"/>
            <a:ext cx="1930400" cy="3048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sp>
        <p:nvSpPr>
          <p:cNvPr id="13" name="ZoneTexte 12"/>
          <p:cNvSpPr txBox="1"/>
          <p:nvPr/>
        </p:nvSpPr>
        <p:spPr>
          <a:xfrm>
            <a:off x="251520" y="1052736"/>
            <a:ext cx="1736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/>
              <a:t>Paroi moulée : </a:t>
            </a:r>
          </a:p>
        </p:txBody>
      </p:sp>
      <p:sp>
        <p:nvSpPr>
          <p:cNvPr id="14" name="ZoneTexte 13"/>
          <p:cNvSpPr txBox="1"/>
          <p:nvPr/>
        </p:nvSpPr>
        <p:spPr>
          <a:xfrm>
            <a:off x="4860032" y="1035678"/>
            <a:ext cx="1159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/>
              <a:t>Ajutage : </a:t>
            </a:r>
            <a:endParaRPr lang="fr-FR" dirty="0"/>
          </a:p>
        </p:txBody>
      </p:sp>
      <p:pic>
        <p:nvPicPr>
          <p:cNvPr id="15" name="Image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71504" y="1077459"/>
            <a:ext cx="1168400" cy="2921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sp>
        <p:nvSpPr>
          <p:cNvPr id="16" name="ZoneTexte 15"/>
          <p:cNvSpPr txBox="1"/>
          <p:nvPr/>
        </p:nvSpPr>
        <p:spPr>
          <a:xfrm>
            <a:off x="107504" y="3923764"/>
            <a:ext cx="47500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Démonstration dans le cas d’un ajutage : </a:t>
            </a:r>
          </a:p>
        </p:txBody>
      </p:sp>
      <p:sp>
        <p:nvSpPr>
          <p:cNvPr id="17" name="ZoneTexte 16"/>
          <p:cNvSpPr txBox="1"/>
          <p:nvPr/>
        </p:nvSpPr>
        <p:spPr>
          <a:xfrm>
            <a:off x="33267" y="4365104"/>
            <a:ext cx="30700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Perte de charge singulière : </a:t>
            </a:r>
          </a:p>
        </p:txBody>
      </p:sp>
      <p:pic>
        <p:nvPicPr>
          <p:cNvPr id="18" name="Image 1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411760" y="5589240"/>
            <a:ext cx="1587500" cy="2921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pic>
        <p:nvPicPr>
          <p:cNvPr id="19" name="Image 1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771800" y="5077048"/>
            <a:ext cx="469900" cy="190500"/>
          </a:xfrm>
          <a:prstGeom prst="rect">
            <a:avLst/>
          </a:prstGeom>
        </p:spPr>
      </p:pic>
      <p:pic>
        <p:nvPicPr>
          <p:cNvPr id="20" name="Image 1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flipV="1">
            <a:off x="4366092" y="5665271"/>
            <a:ext cx="469900" cy="202779"/>
          </a:xfrm>
          <a:prstGeom prst="rect">
            <a:avLst/>
          </a:prstGeom>
        </p:spPr>
      </p:pic>
      <p:sp>
        <p:nvSpPr>
          <p:cNvPr id="21" name="ZoneTexte 20"/>
          <p:cNvSpPr txBox="1"/>
          <p:nvPr/>
        </p:nvSpPr>
        <p:spPr>
          <a:xfrm>
            <a:off x="5436096" y="4365104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/>
              <a:t>avec</a:t>
            </a:r>
          </a:p>
        </p:txBody>
      </p:sp>
      <p:sp>
        <p:nvSpPr>
          <p:cNvPr id="22" name="ZoneTexte 21"/>
          <p:cNvSpPr txBox="1"/>
          <p:nvPr/>
        </p:nvSpPr>
        <p:spPr>
          <a:xfrm>
            <a:off x="5436096" y="4979516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/>
              <a:t>avec</a:t>
            </a:r>
          </a:p>
        </p:txBody>
      </p:sp>
    </p:spTree>
    <p:extLst>
      <p:ext uri="{BB962C8B-B14F-4D97-AF65-F5344CB8AC3E}">
        <p14:creationId xmlns:p14="http://schemas.microsoft.com/office/powerpoint/2010/main" val="845708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r>
              <a:rPr lang="fr-FR"/>
              <a:t>Hydraulique Fondamentale  </a:t>
            </a:r>
          </a:p>
          <a:p>
            <a:pPr algn="ctr"/>
            <a:r>
              <a:rPr lang="fr-FR"/>
              <a:t>Olivier THUAL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3524F-CCCD-2E4F-BF07-1E492E212E12}" type="slidenum">
              <a:rPr lang="fr-FR" smtClean="0"/>
              <a:pPr/>
              <a:t>8</a:t>
            </a:fld>
            <a:endParaRPr lang="fr-FR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539552" y="116632"/>
            <a:ext cx="6984776" cy="720080"/>
          </a:xfrm>
        </p:spPr>
        <p:txBody>
          <a:bodyPr>
            <a:normAutofit/>
          </a:bodyPr>
          <a:lstStyle/>
          <a:p>
            <a:r>
              <a:rPr lang="fr-FR" dirty="0"/>
              <a:t>Débit à travers </a:t>
            </a:r>
            <a:r>
              <a:rPr lang="fr-FR"/>
              <a:t>des déversoirs</a:t>
            </a:r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341" y="2131966"/>
            <a:ext cx="7920880" cy="3808434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1052984"/>
            <a:ext cx="3378200" cy="4318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7068" y="1624732"/>
            <a:ext cx="1765300" cy="2921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0006" y="944329"/>
            <a:ext cx="4267200" cy="6477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pic>
        <p:nvPicPr>
          <p:cNvPr id="9" name="Imag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96136" y="1691038"/>
            <a:ext cx="1612900" cy="2921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sp>
        <p:nvSpPr>
          <p:cNvPr id="10" name="ZoneTexte 9"/>
          <p:cNvSpPr txBox="1"/>
          <p:nvPr/>
        </p:nvSpPr>
        <p:spPr>
          <a:xfrm>
            <a:off x="707618" y="1547500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/>
              <a:t>avec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4860032" y="1652422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/>
              <a:t>avec</a:t>
            </a:r>
          </a:p>
        </p:txBody>
      </p:sp>
    </p:spTree>
    <p:extLst>
      <p:ext uri="{BB962C8B-B14F-4D97-AF65-F5344CB8AC3E}">
        <p14:creationId xmlns:p14="http://schemas.microsoft.com/office/powerpoint/2010/main" val="12575952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r>
              <a:rPr lang="fr-FR"/>
              <a:t>Hydraulique Fondamentale  </a:t>
            </a:r>
          </a:p>
          <a:p>
            <a:pPr algn="ctr"/>
            <a:r>
              <a:rPr lang="fr-FR"/>
              <a:t>Olivier THUAL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3524F-CCCD-2E4F-BF07-1E492E212E12}" type="slidenum">
              <a:rPr lang="fr-FR" smtClean="0"/>
              <a:pPr/>
              <a:t>9</a:t>
            </a:fld>
            <a:endParaRPr lang="fr-FR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Maquette orifices et ajutages</a:t>
            </a: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980728"/>
            <a:ext cx="7393169" cy="493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261017"/>
      </p:ext>
    </p:extLst>
  </p:cSld>
  <p:clrMapOvr>
    <a:masterClrMapping/>
  </p:clrMapOvr>
</p:sld>
</file>

<file path=ppt/theme/theme1.xml><?xml version="1.0" encoding="utf-8"?>
<a:theme xmlns:a="http://schemas.openxmlformats.org/drawingml/2006/main" name="Présentation INP ENSIACET style clair">
  <a:themeElements>
    <a:clrScheme name="INP Toulouse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263746"/>
      </a:accent1>
      <a:accent2>
        <a:srgbClr val="E5005D"/>
      </a:accent2>
      <a:accent3>
        <a:srgbClr val="05529A"/>
      </a:accent3>
      <a:accent4>
        <a:srgbClr val="F7931E"/>
      </a:accent4>
      <a:accent5>
        <a:srgbClr val="60BC56"/>
      </a:accent5>
      <a:accent6>
        <a:srgbClr val="000000"/>
      </a:accent6>
      <a:hlink>
        <a:srgbClr val="E5005D"/>
      </a:hlink>
      <a:folHlink>
        <a:srgbClr val="800080"/>
      </a:folHlink>
    </a:clrScheme>
    <a:fontScheme name="INP Toulous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Présentation INP N7 style clair</Template>
  <TotalTime>643</TotalTime>
  <Words>207</Words>
  <Application>Microsoft Macintosh PowerPoint</Application>
  <PresentationFormat>Affichage à l'écran (4:3)</PresentationFormat>
  <Paragraphs>82</Paragraphs>
  <Slides>14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17" baseType="lpstr">
      <vt:lpstr>Arial</vt:lpstr>
      <vt:lpstr>Calibri</vt:lpstr>
      <vt:lpstr>Présentation INP ENSIACET style clair</vt:lpstr>
      <vt:lpstr>Chapitre 7 Ouvertures</vt:lpstr>
      <vt:lpstr>15. Orifices et ajutages</vt:lpstr>
      <vt:lpstr>16. Point de fonctionnement</vt:lpstr>
      <vt:lpstr>Débit théorique de Toricelli </vt:lpstr>
      <vt:lpstr>Débit réel à travers un orifice</vt:lpstr>
      <vt:lpstr>Orifices et ajutages</vt:lpstr>
      <vt:lpstr>Coefficients correcteurs</vt:lpstr>
      <vt:lpstr>Débit à travers des déversoirs</vt:lpstr>
      <vt:lpstr>Maquette orifices et ajutages</vt:lpstr>
      <vt:lpstr>Courbe caractéristique d’un réseau</vt:lpstr>
      <vt:lpstr>Courbe caractéristique d’une pompe</vt:lpstr>
      <vt:lpstr>Point de fonctionnement</vt:lpstr>
      <vt:lpstr>Exemple de réseau</vt:lpstr>
      <vt:lpstr>Calcul de débits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Olivier THUAL</dc:creator>
  <cp:lastModifiedBy>Olivier THUAL C</cp:lastModifiedBy>
  <cp:revision>137</cp:revision>
  <cp:lastPrinted>2019-06-15T21:48:14Z</cp:lastPrinted>
  <dcterms:created xsi:type="dcterms:W3CDTF">2018-07-09T19:21:42Z</dcterms:created>
  <dcterms:modified xsi:type="dcterms:W3CDTF">2019-06-15T21:48:48Z</dcterms:modified>
</cp:coreProperties>
</file>